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3" r:id="rId8"/>
    <p:sldId id="268" r:id="rId9"/>
    <p:sldId id="262" r:id="rId10"/>
    <p:sldId id="264" r:id="rId11"/>
    <p:sldId id="265" r:id="rId12"/>
    <p:sldId id="266" r:id="rId13"/>
    <p:sldId id="267" r:id="rId14"/>
    <p:sldId id="271" r:id="rId15"/>
    <p:sldId id="269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70" d="100"/>
          <a:sy n="70" d="100"/>
        </p:scale>
        <p:origin x="738" y="-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2/1/2023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2A0C4B81-588A-F5B8-BF40-1CEE2E35EE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51012" y="675250"/>
            <a:ext cx="8689976" cy="4582550"/>
          </a:xfrm>
        </p:spPr>
        <p:txBody>
          <a:bodyPr>
            <a:normAutofit/>
          </a:bodyPr>
          <a:lstStyle/>
          <a:p>
            <a:r>
              <a:rPr lang="es-ES" sz="4400" b="1" dirty="0"/>
              <a:t>¿QUISO JESÚS UNA SOLA IGLESIA?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3C373B12-33BA-8D74-0781-A919B53583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4037" y="1822449"/>
            <a:ext cx="3699803" cy="3987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2742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FE884113-4ED2-7C6F-DBFD-0D415C47A31D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4889" y="3716961"/>
            <a:ext cx="5154303" cy="2674961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5153258A-AFCB-7945-2B58-AA9428E39423}"/>
              </a:ext>
            </a:extLst>
          </p:cNvPr>
          <p:cNvSpPr txBox="1"/>
          <p:nvPr/>
        </p:nvSpPr>
        <p:spPr>
          <a:xfrm>
            <a:off x="655093" y="832092"/>
            <a:ext cx="1067968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spcAft>
                <a:spcPts val="600"/>
              </a:spcAft>
            </a:pPr>
            <a:r>
              <a:rPr lang="es-ES" sz="4000" b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Jesús preparó a sus apóstoles con mucha dedicación</a:t>
            </a:r>
            <a:endParaRPr lang="es-ES" sz="4000" b="1" dirty="0">
              <a:solidFill>
                <a:srgbClr val="00B05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A074B13E-2C96-386B-2A41-70ACDD2DC4CE}"/>
              </a:ext>
            </a:extLst>
          </p:cNvPr>
          <p:cNvSpPr txBox="1"/>
          <p:nvPr/>
        </p:nvSpPr>
        <p:spPr>
          <a:xfrm>
            <a:off x="284013" y="2155531"/>
            <a:ext cx="10679687" cy="34932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93165" indent="-28575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s-ES" sz="2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Los inició en el rito bautismal </a:t>
            </a:r>
          </a:p>
          <a:p>
            <a:pPr marL="1193165" indent="-28575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s-ES" sz="2800" b="1" dirty="0">
                <a:latin typeface="Calibri" panose="020F0502020204030204" pitchFamily="34" charset="0"/>
                <a:ea typeface="Times New Roman" panose="02020603050405020304" pitchFamily="18" charset="0"/>
              </a:rPr>
              <a:t>En la predicación, en el combate contra el demonio y las enfermedades (Mc. 6, 7-13)</a:t>
            </a:r>
          </a:p>
          <a:p>
            <a:pPr marL="1193165" indent="-28575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s-ES" sz="2800" b="1" dirty="0">
                <a:latin typeface="Calibri" panose="020F0502020204030204" pitchFamily="34" charset="0"/>
                <a:ea typeface="Times New Roman" panose="02020603050405020304" pitchFamily="18" charset="0"/>
              </a:rPr>
              <a:t>Les enseñó a preferir el</a:t>
            </a:r>
          </a:p>
          <a:p>
            <a:pPr marL="907415" algn="just">
              <a:spcAft>
                <a:spcPts val="600"/>
              </a:spcAft>
            </a:pPr>
            <a:r>
              <a:rPr lang="es-ES" sz="2800" b="1" dirty="0">
                <a:latin typeface="Calibri" panose="020F0502020204030204" pitchFamily="34" charset="0"/>
                <a:ea typeface="Times New Roman" panose="02020603050405020304" pitchFamily="18" charset="0"/>
              </a:rPr>
              <a:t>    servicio humilde y a no </a:t>
            </a:r>
          </a:p>
          <a:p>
            <a:pPr marL="907415" algn="just">
              <a:spcAft>
                <a:spcPts val="600"/>
              </a:spcAft>
            </a:pPr>
            <a:r>
              <a:rPr lang="es-ES" sz="2800" b="1" dirty="0">
                <a:latin typeface="Calibri" panose="020F0502020204030204" pitchFamily="34" charset="0"/>
                <a:ea typeface="Times New Roman" panose="02020603050405020304" pitchFamily="18" charset="0"/>
              </a:rPr>
              <a:t>	    buscar los primeros puestos </a:t>
            </a:r>
            <a:endParaRPr lang="es-ES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907415" algn="just">
              <a:spcAft>
                <a:spcPts val="600"/>
              </a:spcAft>
            </a:pPr>
            <a:endParaRPr lang="es-E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54521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B55083D-2B2D-7D6B-66E1-6A7C36AD025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955344"/>
            <a:ext cx="10363826" cy="4835856"/>
          </a:xfrm>
        </p:spPr>
        <p:txBody>
          <a:bodyPr/>
          <a:lstStyle/>
          <a:p>
            <a:pPr marL="342900" lvl="0" indent="-342900" algn="just">
              <a:buFont typeface="Wingdings" panose="05000000000000000000" pitchFamily="2" charset="2"/>
              <a:buChar char=""/>
            </a:pPr>
            <a:r>
              <a:rPr lang="es-E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 no temer las persecuciones  </a:t>
            </a:r>
            <a:endParaRPr lang="es-E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"/>
            </a:pPr>
            <a:r>
              <a:rPr lang="es-E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 reunirse para orar en común (Mt. 18, 19), </a:t>
            </a:r>
            <a:endParaRPr lang="es-E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"/>
            </a:pPr>
            <a:r>
              <a:rPr lang="es-E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 perdonarse mutuamente (Mt. 18, 21). </a:t>
            </a:r>
            <a:endParaRPr lang="es-E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600"/>
              </a:spcAft>
              <a:buFont typeface="Wingdings" panose="05000000000000000000" pitchFamily="2" charset="2"/>
              <a:buChar char=""/>
            </a:pPr>
            <a:r>
              <a:rPr lang="es-E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 hacer misiones dentro del pueblo de Israel (Mt. 10, 19)</a:t>
            </a:r>
            <a:endParaRPr lang="es-E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s-ES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B8C4D10-DACC-E436-56AA-220A7DB2D7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6541" y="3429000"/>
            <a:ext cx="2859459" cy="2903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5936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DC9FB1-E001-CF26-FFB1-336459E8DE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sz="2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Después de la Resurrección de Jesús recibieron la orden de enseñar y bautizar a todas las naciones (Mt. 28, 19). </a:t>
            </a:r>
            <a:endParaRPr lang="es-ES" sz="2800" b="1" dirty="0">
              <a:solidFill>
                <a:srgbClr val="FF0000"/>
              </a:solidFill>
            </a:endParaRPr>
          </a:p>
        </p:txBody>
      </p:sp>
      <p:pic>
        <p:nvPicPr>
          <p:cNvPr id="4" name="Marcador de contenido 3" descr="Un grupo de personas junto a un caballo&#10;&#10;Descripción generada automáticamente">
            <a:extLst>
              <a:ext uri="{FF2B5EF4-FFF2-40B4-BE49-F238E27FC236}">
                <a16:creationId xmlns:a16="http://schemas.microsoft.com/office/drawing/2014/main" id="{8D489281-9A77-2BDE-515B-AC40FB26C677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2542381"/>
            <a:ext cx="4876800" cy="307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0001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95EDA3-E673-0870-A35B-87BBC9248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0112" y="618517"/>
            <a:ext cx="6788113" cy="1596177"/>
          </a:xfrm>
        </p:spPr>
        <p:txBody>
          <a:bodyPr>
            <a:normAutofit fontScale="90000"/>
          </a:bodyPr>
          <a:lstStyle/>
          <a:p>
            <a:pPr marL="342900" lvl="0" indent="-342900"/>
            <a:r>
              <a:rPr lang="es-ES" sz="31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			</a:t>
            </a:r>
            <a:br>
              <a:rPr lang="es-ES" sz="31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br>
              <a:rPr lang="es-ES" sz="31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br>
              <a:rPr lang="es-ES" sz="31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br>
              <a:rPr lang="es-ES" sz="31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br>
              <a:rPr lang="es-ES" sz="31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br>
              <a:rPr lang="es-ES" sz="31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br>
              <a:rPr lang="es-ES" sz="31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br>
              <a:rPr lang="es-ES" sz="31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br>
              <a:rPr lang="es-ES" sz="31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s-ES" sz="3100" b="1" dirty="0">
                <a:solidFill>
                  <a:schemeClr val="accent4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Entre los Doce, Pedro es quien recibió de Jesús la responsabilidad de «confirmar» a sus hermanos en la fe (</a:t>
            </a:r>
            <a:r>
              <a:rPr lang="es-ES" sz="3100" b="1" dirty="0" err="1">
                <a:solidFill>
                  <a:schemeClr val="accent4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Jn</a:t>
            </a:r>
            <a:r>
              <a:rPr lang="es-ES" sz="3100" b="1" dirty="0">
                <a:solidFill>
                  <a:schemeClr val="accent4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 21, 15-17):</a:t>
            </a:r>
            <a:br>
              <a:rPr lang="es-ES" sz="3100" b="1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es-ES" sz="3100" b="1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s-ES" sz="3100" b="1" dirty="0">
                <a:solidFill>
                  <a:schemeClr val="accent4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«Tú eres Pedro y sobre esta piedra edificaré mi Iglesia y las puertas del infierno no podrán nada contra ella» (Mt. 16, 18).</a:t>
            </a:r>
            <a:br>
              <a:rPr lang="es-ES" sz="1800" b="1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es-ES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5122" name="Picture 2" descr="San Pedro Apóstol - Misioneros Digitales Católicos MDC">
            <a:extLst>
              <a:ext uri="{FF2B5EF4-FFF2-40B4-BE49-F238E27FC236}">
                <a16:creationId xmlns:a16="http://schemas.microsoft.com/office/drawing/2014/main" id="{38C96C2D-F884-7932-D90D-361DDE26CE05}"/>
              </a:ext>
            </a:extLst>
          </p:cNvPr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945" y="2421797"/>
            <a:ext cx="3180213" cy="2014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90861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B6A0EB-4F46-C957-5A1F-CD058314D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2393" y="509335"/>
            <a:ext cx="10064138" cy="1596177"/>
          </a:xfrm>
        </p:spPr>
        <p:txBody>
          <a:bodyPr/>
          <a:lstStyle/>
          <a:p>
            <a:pPr algn="r"/>
            <a:r>
              <a:rPr lang="es-ES_tradnl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			</a:t>
            </a:r>
            <a:r>
              <a:rPr lang="es-ES_tradnl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 Iglesia nació en la Pascua y en Pentecostés </a:t>
            </a:r>
            <a:b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s-ES" dirty="0"/>
          </a:p>
        </p:txBody>
      </p:sp>
      <p:pic>
        <p:nvPicPr>
          <p:cNvPr id="7170" name="Picture 2" descr="EL ORIGEN DE LA IGLESIA CATÓLICA / CATOLIKIDS OFICIAL❤️ - YouTube">
            <a:extLst>
              <a:ext uri="{FF2B5EF4-FFF2-40B4-BE49-F238E27FC236}">
                <a16:creationId xmlns:a16="http://schemas.microsoft.com/office/drawing/2014/main" id="{38DEA950-4401-5933-2DCA-F31AC0D81F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4775" y="505312"/>
            <a:ext cx="2774703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23347E49-9DBF-4095-C94E-0B44EAF41E72}"/>
              </a:ext>
            </a:extLst>
          </p:cNvPr>
          <p:cNvSpPr txBox="1"/>
          <p:nvPr/>
        </p:nvSpPr>
        <p:spPr>
          <a:xfrm>
            <a:off x="1228296" y="2426858"/>
            <a:ext cx="973085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_tradnl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 su muerte y resurrección en la Pascua, Jesús terminó la obra que el Padre le encargó en la tierra.</a:t>
            </a:r>
            <a:endParaRPr lang="es-E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B0328555-78E1-A27D-693D-0D7D287F49AA}"/>
              </a:ext>
            </a:extLst>
          </p:cNvPr>
          <p:cNvSpPr txBox="1"/>
          <p:nvPr/>
        </p:nvSpPr>
        <p:spPr>
          <a:xfrm>
            <a:off x="1228295" y="3825422"/>
            <a:ext cx="973085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_tradnl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 palabra griega «</a:t>
            </a:r>
            <a:r>
              <a:rPr lang="es-ES_tradnl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ecclesía</a:t>
            </a:r>
            <a:r>
              <a:rPr lang="es-ES_tradnl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», significa en castellano «asamblea convocada» o «Iglesia». </a:t>
            </a:r>
            <a:endParaRPr lang="es-E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60798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A199EC-1F73-D011-C9FD-95578C530D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s-ES_tradnl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br>
              <a:rPr lang="es-ES_tradnl" sz="27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br>
              <a:rPr lang="es-ES_tradnl" sz="27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s-ES_tradnl" sz="27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 Señor no dejó huérfanos a los apóstoles, sino que les envió su Espíritu en el día de Pentecostés.</a:t>
            </a:r>
            <a:br>
              <a:rPr lang="es-ES" sz="2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ES_tradnl" sz="27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br>
              <a:rPr lang="es-ES" sz="2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ES_tradnl" sz="27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 manifestó públicamente y comenzó la difusión del Evangelio entre los pueblos mediante la predicación.</a:t>
            </a:r>
            <a:br>
              <a:rPr lang="es-ES" sz="2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ES_tradnl" sz="27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br>
              <a:rPr lang="es-ES" sz="2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ES_tradnl" sz="27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La Iglesia convoca a todo el mundo en un nuevo Pueblo para hacer de ellos discípulos de Cristo.</a:t>
            </a:r>
            <a:br>
              <a:rPr lang="es-ES" sz="2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s-ES" sz="2700" dirty="0"/>
          </a:p>
        </p:txBody>
      </p:sp>
      <p:pic>
        <p:nvPicPr>
          <p:cNvPr id="4" name="Marcador de contenido 3" descr="Ventana de video juego&#10;&#10;Descripción generada automáticamente con confianza media">
            <a:extLst>
              <a:ext uri="{FF2B5EF4-FFF2-40B4-BE49-F238E27FC236}">
                <a16:creationId xmlns:a16="http://schemas.microsoft.com/office/drawing/2014/main" id="{28C323C5-FEE9-4A7E-C933-9A37E52CA039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7822" y="3074553"/>
            <a:ext cx="5136355" cy="3424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9990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D495A0-4242-948E-772B-553EB2732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830455"/>
          </a:xfrm>
        </p:spPr>
        <p:txBody>
          <a:bodyPr>
            <a:normAutofit/>
          </a:bodyPr>
          <a:lstStyle/>
          <a:p>
            <a:r>
              <a:rPr lang="es-ES" sz="4400" b="1" dirty="0"/>
              <a:t>HOY VAMOS A VER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DC91A2A-1C5C-8059-2E8E-B49CE6CE91F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1448972"/>
            <a:ext cx="10363826" cy="4342228"/>
          </a:xfrm>
        </p:spPr>
        <p:txBody>
          <a:bodyPr>
            <a:normAutofit fontScale="92500" lnSpcReduction="20000"/>
          </a:bodyPr>
          <a:lstStyle/>
          <a:p>
            <a:pPr marL="342900" lvl="0" indent="-342900" algn="just">
              <a:spcAft>
                <a:spcPts val="600"/>
              </a:spcAft>
              <a:buFont typeface="Wingdings" panose="05000000000000000000" pitchFamily="2" charset="2"/>
              <a:buChar char=""/>
            </a:pPr>
            <a:r>
              <a:rPr lang="es-ES" sz="2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¿Qué es la Iglesia? </a:t>
            </a:r>
            <a:endParaRPr lang="es-ES" sz="28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600"/>
              </a:spcAft>
              <a:buFont typeface="Wingdings" panose="05000000000000000000" pitchFamily="2" charset="2"/>
              <a:buChar char=""/>
            </a:pPr>
            <a:r>
              <a:rPr lang="es-ES" sz="2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¿A qué Iglesia pertenecemos? </a:t>
            </a:r>
            <a:endParaRPr lang="es-ES" sz="28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600"/>
              </a:spcAft>
              <a:buFont typeface="Wingdings" panose="05000000000000000000" pitchFamily="2" charset="2"/>
              <a:buChar char=""/>
            </a:pPr>
            <a:r>
              <a:rPr lang="es-ES" sz="2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¿Cómo preparó Jesús a su Iglesia? </a:t>
            </a:r>
            <a:endParaRPr lang="es-ES" sz="28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600"/>
              </a:spcAft>
              <a:buFont typeface="Wingdings" panose="05000000000000000000" pitchFamily="2" charset="2"/>
              <a:buChar char=""/>
            </a:pPr>
            <a:r>
              <a:rPr lang="es-ES" sz="2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¿Por qué fueron «doce» los Apóstoles? </a:t>
            </a:r>
            <a:endParaRPr lang="es-ES" sz="28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600"/>
              </a:spcAft>
              <a:buFont typeface="Wingdings" panose="05000000000000000000" pitchFamily="2" charset="2"/>
              <a:buChar char=""/>
            </a:pPr>
            <a:r>
              <a:rPr lang="es-ES" sz="2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¿Cuándo nació la Iglesia Católica? </a:t>
            </a:r>
            <a:endParaRPr lang="es-ES" sz="28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600"/>
              </a:spcAft>
              <a:buFont typeface="Wingdings" panose="05000000000000000000" pitchFamily="2" charset="2"/>
              <a:buChar char=""/>
            </a:pPr>
            <a:r>
              <a:rPr lang="es-ES" sz="2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¿Qué significa que la Iglesia es el Cuerpo de Cristo?</a:t>
            </a:r>
            <a:endParaRPr lang="es-ES" sz="28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600"/>
              </a:spcAft>
              <a:buFont typeface="Wingdings" panose="05000000000000000000" pitchFamily="2" charset="2"/>
              <a:buChar char=""/>
            </a:pPr>
            <a:r>
              <a:rPr lang="es-ES" sz="2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¿Cuál es la verdadera Iglesia? </a:t>
            </a:r>
            <a:endParaRPr lang="es-ES" sz="28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103416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052BB69-A428-F24B-A2EB-E7980EED9E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4400" b="1" dirty="0"/>
              <a:t>	¿QUÉ ES LA IGLESIA?</a:t>
            </a:r>
          </a:p>
        </p:txBody>
      </p:sp>
      <p:pic>
        <p:nvPicPr>
          <p:cNvPr id="4" name="Marcador de contenido 3" descr="Texto&#10;&#10;Descripción generada automáticamente">
            <a:extLst>
              <a:ext uri="{FF2B5EF4-FFF2-40B4-BE49-F238E27FC236}">
                <a16:creationId xmlns:a16="http://schemas.microsoft.com/office/drawing/2014/main" id="{7002E8F3-1A28-08FC-7BC6-E9B60A6AB163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74" y="2214694"/>
            <a:ext cx="2143125" cy="2143125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39C1BACB-DF74-82AD-5D1B-1B79A65FF2A9}"/>
              </a:ext>
            </a:extLst>
          </p:cNvPr>
          <p:cNvSpPr txBox="1"/>
          <p:nvPr/>
        </p:nvSpPr>
        <p:spPr>
          <a:xfrm>
            <a:off x="3692843" y="2921615"/>
            <a:ext cx="6949439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3200" dirty="0">
                <a:solidFill>
                  <a:srgbClr val="20212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La iglesia es el cuerpo de Cristo: todas las personas que aceptan el don de la salvación de Cristo y siguen sus enseñanzas. Es mucho más que un edificio.</a:t>
            </a:r>
            <a:endParaRPr lang="es-E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50241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BBB3B02-F841-59D2-585F-C37942B1B22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4400" y="490132"/>
            <a:ext cx="10363826" cy="8598205"/>
          </a:xfrm>
        </p:spPr>
        <p:txBody>
          <a:bodyPr/>
          <a:lstStyle/>
          <a:p>
            <a:endParaRPr lang="es-ES_tradn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s-ES_tradnl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 Iglesia no es algo abstracto. Somos nosotros, laicos y pastores, comunidad creyente, su rostro                           visible.</a:t>
            </a:r>
            <a:endParaRPr lang="es-E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_tradnl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La Iglesia es humana y divina a la vez,                                           Y sabiendo que esta Iglesia </a:t>
            </a:r>
            <a:r>
              <a:rPr lang="es-ES_tradnl" sz="2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lleva EN                                          </a:t>
            </a:r>
            <a:r>
              <a:rPr lang="es-ES_tradn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                                             </a:t>
            </a:r>
            <a:r>
              <a:rPr lang="es-ES_tradnl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sus miembros las huellas del pecado, </a:t>
            </a:r>
          </a:p>
          <a:p>
            <a:r>
              <a:rPr lang="es-ES_tradnl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pertenecemos A LA IGLESIA que Jesucristo                                    realmente quiso. </a:t>
            </a:r>
            <a:endParaRPr lang="es-E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_tradnl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Esto no es un invento de hombres, es Cristo mismo el que nos lo enseñó. </a:t>
            </a:r>
            <a:endParaRPr lang="es-E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ES" dirty="0"/>
          </a:p>
        </p:txBody>
      </p:sp>
      <p:pic>
        <p:nvPicPr>
          <p:cNvPr id="2050" name="Picture 2" descr="Evangelizar en el seno de la Iglesia | Comunidad de Matrimonios Nazaret">
            <a:extLst>
              <a:ext uri="{FF2B5EF4-FFF2-40B4-BE49-F238E27FC236}">
                <a16:creationId xmlns:a16="http://schemas.microsoft.com/office/drawing/2014/main" id="{7E5170C6-792D-88AA-2968-181DFBB6D3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6203" y="1628800"/>
            <a:ext cx="2544853" cy="3160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12747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magen que contiene interior, botella, foto, tabla&#10;&#10;Descripción generada automáticamente">
            <a:extLst>
              <a:ext uri="{FF2B5EF4-FFF2-40B4-BE49-F238E27FC236}">
                <a16:creationId xmlns:a16="http://schemas.microsoft.com/office/drawing/2014/main" id="{E502F20E-C2EA-C190-08F1-638C500279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8306" y="1160060"/>
            <a:ext cx="6563366" cy="4599295"/>
          </a:xfrm>
          <a:prstGeom prst="rect">
            <a:avLst/>
          </a:prstGeom>
        </p:spPr>
      </p:pic>
      <p:pic>
        <p:nvPicPr>
          <p:cNvPr id="6146" name="Picture 2" descr="QUÉ ES LA IGLESIA? (explicado para niños) - YouTube">
            <a:extLst>
              <a:ext uri="{FF2B5EF4-FFF2-40B4-BE49-F238E27FC236}">
                <a16:creationId xmlns:a16="http://schemas.microsoft.com/office/drawing/2014/main" id="{652B6959-0DCD-C5E5-0E25-10CDCE6325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806" y="745509"/>
            <a:ext cx="2583337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37869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723167-6F6C-592C-B2B3-E084D4DE20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z="4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¿Cómo preparó Jesús su Iglesia? </a:t>
            </a:r>
            <a:b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6137BE7-F1D3-5AC2-5BDC-64E723E37F1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05218" y="1754469"/>
            <a:ext cx="10649803" cy="4182307"/>
          </a:xfrm>
        </p:spPr>
        <p:txBody>
          <a:bodyPr/>
          <a:lstStyle/>
          <a:p>
            <a:pPr marL="0" indent="0">
              <a:buNone/>
            </a:pPr>
            <a:r>
              <a:rPr lang="es-ES" sz="32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Jesús comenzó con el anuncio del </a:t>
            </a:r>
            <a:r>
              <a:rPr lang="es-ES" sz="3200" b="1" u="sng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Reino de Dios</a:t>
            </a:r>
            <a:r>
              <a:rPr lang="es-ES" sz="32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s-ES" sz="2400" b="1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s-ES" sz="2400" b="1" dirty="0">
                <a:latin typeface="Calibri" panose="020F0502020204030204" pitchFamily="34" charset="0"/>
                <a:ea typeface="Times New Roman" panose="02020603050405020304" pitchFamily="18" charset="0"/>
              </a:rPr>
              <a:t>En su primera enseñanza el Señor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s-ES" sz="2400" b="1" dirty="0">
                <a:latin typeface="Calibri" panose="020F0502020204030204" pitchFamily="34" charset="0"/>
                <a:ea typeface="Times New Roman" panose="02020603050405020304" pitchFamily="18" charset="0"/>
              </a:rPr>
              <a:t>proclamó: «Ha llegado el tiempo,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s-ES" sz="2400" b="1" dirty="0">
                <a:latin typeface="Calibri" panose="020F0502020204030204" pitchFamily="34" charset="0"/>
                <a:ea typeface="Times New Roman" panose="02020603050405020304" pitchFamily="18" charset="0"/>
              </a:rPr>
              <a:t>y el Reino de Dios está cerca.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s-ES" sz="2400" b="1" dirty="0">
                <a:latin typeface="Calibri" panose="020F0502020204030204" pitchFamily="34" charset="0"/>
                <a:ea typeface="Times New Roman" panose="02020603050405020304" pitchFamily="18" charset="0"/>
              </a:rPr>
              <a:t>Cambien de actitud y crean en el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s-ES" sz="2400" b="1" dirty="0">
                <a:latin typeface="Calibri" panose="020F0502020204030204" pitchFamily="34" charset="0"/>
                <a:ea typeface="Times New Roman" panose="02020603050405020304" pitchFamily="18" charset="0"/>
              </a:rPr>
              <a:t>evangelio de salvación» (Mc. 1, 15).</a:t>
            </a:r>
            <a:br>
              <a:rPr lang="es-ES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es-ES" dirty="0"/>
          </a:p>
        </p:txBody>
      </p:sp>
      <p:pic>
        <p:nvPicPr>
          <p:cNvPr id="3074" name="Picture 2" descr="El papel de la Iglesia católica en la religión">
            <a:extLst>
              <a:ext uri="{FF2B5EF4-FFF2-40B4-BE49-F238E27FC236}">
                <a16:creationId xmlns:a16="http://schemas.microsoft.com/office/drawing/2014/main" id="{A7EAA4E7-0EBB-02C4-C5A4-FFDC49FE71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2822" y="3070746"/>
            <a:ext cx="4166711" cy="2866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81749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CAC63F-F2A7-D583-9202-AECCAB7670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4072" y="618517"/>
            <a:ext cx="5314154" cy="1596177"/>
          </a:xfrm>
        </p:spPr>
        <p:txBody>
          <a:bodyPr>
            <a:normAutofit fontScale="90000"/>
          </a:bodyPr>
          <a:lstStyle/>
          <a:p>
            <a:br>
              <a:rPr lang="es-ES" sz="1800" dirty="0">
                <a:solidFill>
                  <a:srgbClr val="20212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s-ES" sz="1800" dirty="0">
                <a:solidFill>
                  <a:srgbClr val="20212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s-ES" sz="1800" dirty="0">
                <a:solidFill>
                  <a:srgbClr val="20212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s-ES" sz="1800" dirty="0">
                <a:solidFill>
                  <a:srgbClr val="20212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s-ES" sz="1800" dirty="0">
                <a:solidFill>
                  <a:srgbClr val="20212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s-ES" sz="1800" dirty="0">
                <a:solidFill>
                  <a:srgbClr val="20212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s-ES" sz="1800" dirty="0">
                <a:solidFill>
                  <a:srgbClr val="20212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s-ES" sz="1800" dirty="0">
                <a:solidFill>
                  <a:srgbClr val="20212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s-ES" sz="1800" dirty="0">
                <a:solidFill>
                  <a:srgbClr val="20212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" sz="3100" dirty="0">
                <a:solidFill>
                  <a:srgbClr val="20212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 reino de Dios significa </a:t>
            </a:r>
            <a:r>
              <a:rPr lang="es-ES" sz="3100" b="1" dirty="0">
                <a:solidFill>
                  <a:srgbClr val="20212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 gobierno de Dios</a:t>
            </a:r>
            <a:r>
              <a:rPr lang="es-ES" sz="3100" dirty="0">
                <a:solidFill>
                  <a:srgbClr val="20212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Eso significa poder, autoridad, gobierno, dominio y un pueblo que gobernar.</a:t>
            </a:r>
            <a:br>
              <a:rPr lang="es-ES" sz="3100" dirty="0">
                <a:solidFill>
                  <a:srgbClr val="20212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s-ES" sz="3100" dirty="0">
                <a:solidFill>
                  <a:srgbClr val="20212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s-ES" dirty="0"/>
          </a:p>
        </p:txBody>
      </p:sp>
      <p:pic>
        <p:nvPicPr>
          <p:cNvPr id="4" name="Imagen 3" descr="Un dibujo de una montaña&#10;&#10;Descripción generada automáticamente con confianza baja">
            <a:extLst>
              <a:ext uri="{FF2B5EF4-FFF2-40B4-BE49-F238E27FC236}">
                <a16:creationId xmlns:a16="http://schemas.microsoft.com/office/drawing/2014/main" id="{15919B69-21D2-63B4-860E-D154BD970F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74" y="597536"/>
            <a:ext cx="4845581" cy="2432268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A89EBC04-A847-2369-515A-7741D95EDDB9}"/>
              </a:ext>
            </a:extLst>
          </p:cNvPr>
          <p:cNvSpPr txBox="1"/>
          <p:nvPr/>
        </p:nvSpPr>
        <p:spPr>
          <a:xfrm>
            <a:off x="1463722" y="3565183"/>
            <a:ext cx="9536374" cy="25237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800" dirty="0">
                <a:solidFill>
                  <a:srgbClr val="20212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 aquel tiempo, a unos fariseos que le preguntaban cuándo iba a llegar el reino de Dios Jesús les contestó: </a:t>
            </a:r>
          </a:p>
          <a:p>
            <a:r>
              <a:rPr lang="es-ES" sz="2800" dirty="0">
                <a:solidFill>
                  <a:srgbClr val="20212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es-ES" sz="2800" b="1" dirty="0">
                <a:solidFill>
                  <a:srgbClr val="20212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 reino de Dios no vendrá espectacularmente, ni anunciarán que está aquí o está allí; porque mirad, el reino de Dios está dentro de vosotros</a:t>
            </a:r>
            <a:r>
              <a:rPr lang="es-ES" sz="2800" dirty="0">
                <a:solidFill>
                  <a:srgbClr val="20212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.»</a:t>
            </a:r>
            <a:b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87110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EAFC678-FE91-FA68-3F49-0A4302CD592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40819" y="934874"/>
            <a:ext cx="10363826" cy="5246720"/>
          </a:xfrm>
        </p:spPr>
        <p:txBody>
          <a:bodyPr/>
          <a:lstStyle/>
          <a:p>
            <a:r>
              <a:rPr lang="es-ES" sz="2800" b="1" dirty="0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El pueblo de Israel rechazó a Jesús como Mesías y Salvador y no aceptó sus enseñanzas. Por eso Jesús comenzó a formar un pequeño grupo de discípulos y mientras enseñaba a la multitud con ejemplos, a sus discípulos les explicó los misterios del Reino de Dios (</a:t>
            </a:r>
            <a:r>
              <a:rPr lang="es-ES" sz="2800" b="1" dirty="0" err="1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Lc</a:t>
            </a:r>
            <a:r>
              <a:rPr lang="es-ES" sz="2800" b="1" dirty="0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 8, 10) </a:t>
            </a:r>
            <a:endParaRPr lang="es-ES" sz="2800" b="1" dirty="0">
              <a:solidFill>
                <a:schemeClr val="accent2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s-ES" dirty="0"/>
          </a:p>
        </p:txBody>
      </p:sp>
      <p:pic>
        <p:nvPicPr>
          <p:cNvPr id="4098" name="Picture 2" descr="Quién fundó la Iglesia Católica | ¡Descubre su historia!">
            <a:extLst>
              <a:ext uri="{FF2B5EF4-FFF2-40B4-BE49-F238E27FC236}">
                <a16:creationId xmlns:a16="http://schemas.microsoft.com/office/drawing/2014/main" id="{173C9134-454B-D9E2-7686-1D91E3A825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2567" y="4067031"/>
            <a:ext cx="3480179" cy="2114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17928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763BA98-8DE5-0563-8908-03C2E155D2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s-ES" sz="2700" b="1" dirty="0">
                <a:solidFill>
                  <a:schemeClr val="accent4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s-ES" sz="2700" b="1" dirty="0">
                <a:solidFill>
                  <a:schemeClr val="accent4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Entre los discípulos, el Señor escogió a Doce Apóstoles (enviados) con Pedro como cabeza (Mc. 3, 13-19 y Mt 19, 28). Para los judíos «doce» era un número que simbolizaba la totalidad del pueblo elegido (como las doce tribus de Israel).</a:t>
            </a:r>
            <a:br>
              <a:rPr lang="es-E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es-ES" dirty="0"/>
          </a:p>
        </p:txBody>
      </p:sp>
      <p:pic>
        <p:nvPicPr>
          <p:cNvPr id="4" name="Marcador de contenido 3" descr="Un dibujo de una persona&#10;&#10;Descripción generada automáticamente con confianza baja">
            <a:extLst>
              <a:ext uri="{FF2B5EF4-FFF2-40B4-BE49-F238E27FC236}">
                <a16:creationId xmlns:a16="http://schemas.microsoft.com/office/drawing/2014/main" id="{5E3A86D9-1CA4-28C8-858A-B1F987173137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3175" y="2366963"/>
            <a:ext cx="4565649" cy="3424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367264"/>
      </p:ext>
    </p:extLst>
  </p:cSld>
  <p:clrMapOvr>
    <a:masterClrMapping/>
  </p:clrMapOvr>
</p:sld>
</file>

<file path=ppt/theme/theme1.xml><?xml version="1.0" encoding="utf-8"?>
<a:theme xmlns:a="http://schemas.openxmlformats.org/drawingml/2006/main" name="Gota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TM04033925[[fn=Gota]]</Template>
  <TotalTime>111</TotalTime>
  <Words>748</Words>
  <Application>Microsoft Office PowerPoint</Application>
  <PresentationFormat>Panorámica</PresentationFormat>
  <Paragraphs>45</Paragraphs>
  <Slides>15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1" baseType="lpstr">
      <vt:lpstr>Arial</vt:lpstr>
      <vt:lpstr>Calibri</vt:lpstr>
      <vt:lpstr>Times New Roman</vt:lpstr>
      <vt:lpstr>Tw Cen MT</vt:lpstr>
      <vt:lpstr>Wingdings</vt:lpstr>
      <vt:lpstr>Gota</vt:lpstr>
      <vt:lpstr>Presentación de PowerPoint</vt:lpstr>
      <vt:lpstr>HOY VAMOS A VER</vt:lpstr>
      <vt:lpstr> ¿QUÉ ES LA IGLESIA?</vt:lpstr>
      <vt:lpstr>Presentación de PowerPoint</vt:lpstr>
      <vt:lpstr>Presentación de PowerPoint</vt:lpstr>
      <vt:lpstr>¿Cómo preparó Jesús su Iglesia?  </vt:lpstr>
      <vt:lpstr>         EL reino de Dios significa el gobierno de Dios. Eso significa poder, autoridad, gobierno, dominio y un pueblo que gobernar.  </vt:lpstr>
      <vt:lpstr>Presentación de PowerPoint</vt:lpstr>
      <vt:lpstr> Entre los discípulos, el Señor escogió a Doce Apóstoles (enviados) con Pedro como cabeza (Mc. 3, 13-19 y Mt 19, 28). Para los judíos «doce» era un número que simbolizaba la totalidad del pueblo elegido (como las doce tribus de Israel). </vt:lpstr>
      <vt:lpstr>Presentación de PowerPoint</vt:lpstr>
      <vt:lpstr>Presentación de PowerPoint</vt:lpstr>
      <vt:lpstr>Después de la Resurrección de Jesús recibieron la orden de enseñar y bautizar a todas las naciones (Mt. 28, 19). </vt:lpstr>
      <vt:lpstr>            Entre los Doce, Pedro es quien recibió de Jesús la responsabilidad de «confirmar» a sus hermanos en la fe (Jn. 21, 15-17):  «Tú eres Pedro y sobre esta piedra edificaré mi Iglesia y las puertas del infierno no podrán nada contra ella» (Mt. 16, 18). </vt:lpstr>
      <vt:lpstr>    La Iglesia nació en la Pascua y en Pentecostés  </vt:lpstr>
      <vt:lpstr>   El Señor no dejó huérfanos a los apóstoles, sino que les envió su Espíritu en el día de Pentecostés.   Se manifestó públicamente y comenzó la difusión del Evangelio entre los pueblos mediante la predicación.    La Iglesia convoca a todo el mundo en un nuevo Pueblo para hacer de ellos discípulos de Cristo.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Antonio Meléndez Gayoso</dc:creator>
  <cp:lastModifiedBy>Antonio Meléndez Gayoso</cp:lastModifiedBy>
  <cp:revision>1</cp:revision>
  <dcterms:created xsi:type="dcterms:W3CDTF">2023-02-01T16:44:25Z</dcterms:created>
  <dcterms:modified xsi:type="dcterms:W3CDTF">2023-02-01T18:36:06Z</dcterms:modified>
</cp:coreProperties>
</file>